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61" r:id="rId6"/>
    <p:sldId id="363" r:id="rId7"/>
    <p:sldId id="364" r:id="rId8"/>
    <p:sldId id="366" r:id="rId9"/>
    <p:sldId id="365" r:id="rId10"/>
    <p:sldId id="367" r:id="rId11"/>
    <p:sldId id="368" r:id="rId12"/>
    <p:sldId id="369" r:id="rId13"/>
    <p:sldId id="370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tyam Kumar" initials="SK" lastIdx="1" clrIdx="2">
    <p:extLst>
      <p:ext uri="{19B8F6BF-5375-455C-9EA6-DF929625EA0E}">
        <p15:presenceInfo xmlns:p15="http://schemas.microsoft.com/office/powerpoint/2012/main" userId="485e49bd53ca33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sz="4800" dirty="0"/>
              <a:t>Defect Detection in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2028800"/>
          </a:xfrm>
        </p:spPr>
        <p:txBody>
          <a:bodyPr/>
          <a:lstStyle/>
          <a:p>
            <a:r>
              <a:rPr lang="en-US" dirty="0">
                <a:latin typeface="+mj-lt"/>
              </a:rPr>
              <a:t>Team: -Knight </a:t>
            </a:r>
            <a:r>
              <a:rPr lang="en-IN" dirty="0">
                <a:latin typeface="+mj-lt"/>
              </a:rPr>
              <a:t>Riders</a:t>
            </a:r>
          </a:p>
          <a:p>
            <a:r>
              <a:rPr lang="en-US" dirty="0"/>
              <a:t>Members:-</a:t>
            </a:r>
          </a:p>
          <a:p>
            <a:pPr marL="342900" indent="-342900">
              <a:buAutoNum type="arabicPeriod"/>
            </a:pPr>
            <a:r>
              <a:rPr lang="en-US" dirty="0"/>
              <a:t>Satyam Kumar (IITJ, BSBE)</a:t>
            </a:r>
          </a:p>
          <a:p>
            <a:pPr marL="342900" indent="-342900">
              <a:buAutoNum type="arabicPeriod"/>
            </a:pPr>
            <a:r>
              <a:rPr lang="en-US" dirty="0"/>
              <a:t>Vishnu Kumar (IITJ, BSBE)</a:t>
            </a:r>
          </a:p>
          <a:p>
            <a:pPr marL="342900" indent="-342900">
              <a:buAutoNum type="arabicPeriod"/>
            </a:pPr>
            <a:r>
              <a:rPr lang="en-US" dirty="0"/>
              <a:t>Rishav Kumar (IITJ, MECH)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3978F-4BDB-4B5B-9228-C564BD36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1D193-B729-4A3D-B3E4-CDDB37138A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4572001" cy="320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91.8% on testing data and 83% on validation data in Task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80% on testing data and 81% on validation data in Task 2 using </a:t>
            </a:r>
            <a:r>
              <a:rPr lang="en-IN" dirty="0" err="1"/>
              <a:t>Vgg</a:t>
            </a:r>
            <a:r>
              <a:rPr lang="en-IN" dirty="0"/>
              <a:t> 16 model and with few dense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91% on testing data and 82% on validation data in Task 2 using MobileNetV2 and with few dense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E125F-C94A-4007-8F4F-ABFC20F4486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494790" y="628628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17334-5989-4416-9E4F-C225449430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802D7-880A-4403-8BEB-310BB9DB8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55534" r="37451" b="31780"/>
          <a:stretch/>
        </p:blipFill>
        <p:spPr>
          <a:xfrm>
            <a:off x="5588863" y="2630009"/>
            <a:ext cx="6603137" cy="870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BE860-6A30-4345-B85F-6AA6B851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53981" r="17864" b="33333"/>
          <a:stretch/>
        </p:blipFill>
        <p:spPr>
          <a:xfrm>
            <a:off x="5524500" y="4786585"/>
            <a:ext cx="6603137" cy="8700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7364A7-BA6D-49D8-9790-544829BA3696}"/>
              </a:ext>
            </a:extLst>
          </p:cNvPr>
          <p:cNvSpPr/>
          <p:nvPr/>
        </p:nvSpPr>
        <p:spPr>
          <a:xfrm>
            <a:off x="5770485" y="1881542"/>
            <a:ext cx="6063449" cy="61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Accuracy on Task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53027E-4136-4882-9ACC-43B194C2C08F}"/>
              </a:ext>
            </a:extLst>
          </p:cNvPr>
          <p:cNvSpPr/>
          <p:nvPr/>
        </p:nvSpPr>
        <p:spPr>
          <a:xfrm>
            <a:off x="5858706" y="4029241"/>
            <a:ext cx="6063449" cy="61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Accuracy on Task 2</a:t>
            </a:r>
          </a:p>
        </p:txBody>
      </p:sp>
    </p:spTree>
    <p:extLst>
      <p:ext uri="{BB962C8B-B14F-4D97-AF65-F5344CB8AC3E}">
        <p14:creationId xmlns:p14="http://schemas.microsoft.com/office/powerpoint/2010/main" val="73703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2" y="2402258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2066D-D068-4B2A-A4E9-76DBE804C6DE}"/>
              </a:ext>
            </a:extLst>
          </p:cNvPr>
          <p:cNvSpPr/>
          <p:nvPr/>
        </p:nvSpPr>
        <p:spPr>
          <a:xfrm>
            <a:off x="0" y="1400175"/>
            <a:ext cx="6534150" cy="37018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8389C-3A26-4548-A4C8-824D9E3ACE8D}"/>
              </a:ext>
            </a:extLst>
          </p:cNvPr>
          <p:cNvSpPr/>
          <p:nvPr/>
        </p:nvSpPr>
        <p:spPr>
          <a:xfrm>
            <a:off x="2333625" y="3591098"/>
            <a:ext cx="1943100" cy="323677"/>
          </a:xfrm>
          <a:prstGeom prst="rect">
            <a:avLst/>
          </a:prstGeom>
          <a:solidFill>
            <a:schemeClr val="tx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Open CV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Task 1 : - Image classification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FA9EEE-53A8-4184-BF06-1CB53DEBDC93}"/>
              </a:ext>
            </a:extLst>
          </p:cNvPr>
          <p:cNvSpPr/>
          <p:nvPr/>
        </p:nvSpPr>
        <p:spPr>
          <a:xfrm>
            <a:off x="964023" y="2459114"/>
            <a:ext cx="4773541" cy="2965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I worked on TensorFlow environment. And used libraries like OpenCV, pandas, matplotlib,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Resized input image in (224 X 224 X 3).</a:t>
            </a:r>
          </a:p>
          <a:p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MobileNetV2 architecture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image augmentation technique</a:t>
            </a:r>
            <a:endParaRPr lang="en-IN" b="1" dirty="0">
              <a:solidFill>
                <a:srgbClr val="202124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17BE2F-EDAA-4F25-B7D5-07477035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r="21069"/>
          <a:stretch/>
        </p:blipFill>
        <p:spPr>
          <a:xfrm>
            <a:off x="6096000" y="1041573"/>
            <a:ext cx="5590343" cy="2578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99F7E-9C9C-40FD-8E50-7B133A2DB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3" r="13932"/>
          <a:stretch/>
        </p:blipFill>
        <p:spPr>
          <a:xfrm>
            <a:off x="6096000" y="4212035"/>
            <a:ext cx="5590343" cy="25780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0685F-54F6-49AB-AB23-910D21A2C9A3}"/>
              </a:ext>
            </a:extLst>
          </p:cNvPr>
          <p:cNvSpPr/>
          <p:nvPr/>
        </p:nvSpPr>
        <p:spPr>
          <a:xfrm>
            <a:off x="6835990" y="504849"/>
            <a:ext cx="4110362" cy="48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Bad Image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3509E2-6109-4164-A928-A20BE2DBA9C4}"/>
              </a:ext>
            </a:extLst>
          </p:cNvPr>
          <p:cNvSpPr/>
          <p:nvPr/>
        </p:nvSpPr>
        <p:spPr>
          <a:xfrm>
            <a:off x="6835990" y="3664465"/>
            <a:ext cx="4110362" cy="48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Good Image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A07B7-7FCA-41C6-8918-6FAC036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A.) Pre-processing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FB0D1-58F7-4617-A80E-BE8860EE0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8383" y="2078699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PathLib library to check whether image is available or not which is mentioned in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Resize image (224, 224) so that I can use pre trained model i.e., MobileNetV2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FAFEB-C8D0-45D3-9692-AF4A8F4098D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81770-5BF9-44FA-8E77-5FB270E61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F8A73F-5CCB-4A52-9A64-FA2F0DDCC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28738" r="21141" b="32557"/>
          <a:stretch/>
        </p:blipFill>
        <p:spPr>
          <a:xfrm>
            <a:off x="2807970" y="3738760"/>
            <a:ext cx="9271943" cy="2937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06123C-2F2B-4745-8CFE-2826ED30E079}"/>
              </a:ext>
            </a:extLst>
          </p:cNvPr>
          <p:cNvSpPr/>
          <p:nvPr/>
        </p:nvSpPr>
        <p:spPr>
          <a:xfrm>
            <a:off x="6667500" y="1912876"/>
            <a:ext cx="4572001" cy="184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Convert all 3 - list (mentioned in fig below) into NumPy array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Scale image array by dividing it with maximum value of pixels i.e., 255.0</a:t>
            </a:r>
          </a:p>
        </p:txBody>
      </p:sp>
    </p:spTree>
    <p:extLst>
      <p:ext uri="{BB962C8B-B14F-4D97-AF65-F5344CB8AC3E}">
        <p14:creationId xmlns:p14="http://schemas.microsoft.com/office/powerpoint/2010/main" val="310626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B0C1C-5555-441D-A167-FE99A040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B.) 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C2AD8-B9AE-479A-82A6-96CDCDBA3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167516"/>
            <a:ext cx="5160701" cy="44059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pre-trained weights and mark false for trainable parameter so that weights must not change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 added 2 dense layer and a dropout of 0.2so that my model will avoid overfitting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SparseCategoricalCrossentropy loss and Adam optimizer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50 epochs for training and a batch size of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80E08-666F-41E1-B828-87412D47153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25784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53A0B-2E0D-44A0-8362-315CF3F6E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7698C-0CD9-48A3-87EA-C176F2821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46084" r="45461" b="22071"/>
          <a:stretch/>
        </p:blipFill>
        <p:spPr>
          <a:xfrm>
            <a:off x="6551720" y="2592279"/>
            <a:ext cx="5078247" cy="2503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92525A-BF59-4E98-A719-A76110146485}"/>
              </a:ext>
            </a:extLst>
          </p:cNvPr>
          <p:cNvSpPr/>
          <p:nvPr/>
        </p:nvSpPr>
        <p:spPr>
          <a:xfrm>
            <a:off x="6462944" y="1740023"/>
            <a:ext cx="5160701" cy="665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Summary of my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A44F6-C715-4D54-86E2-BC48176DACC2}"/>
              </a:ext>
            </a:extLst>
          </p:cNvPr>
          <p:cNvSpPr/>
          <p:nvPr/>
        </p:nvSpPr>
        <p:spPr>
          <a:xfrm>
            <a:off x="6462944" y="5681708"/>
            <a:ext cx="5442011" cy="100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bg1"/>
                </a:solidFill>
              </a:rPr>
              <a:t>P.S. If used higher epoch then accuracy would be better but due to limiting condition of my hardware I am not able to do so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20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C1352-4091-4AE3-B271-73AE4B7F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C.) Making of csv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55BD8-8AA0-490D-8318-97098EE75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8" y="2041712"/>
            <a:ext cx="4572001" cy="42905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 a testing accuracy of 91% and validation accuracy of 84%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 the label on testing data from our model and store it in a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argmax to extract the most important feature from prediction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concatenation on image name and its corresponding label to  make data frame same as given in sample submission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17D61-63B2-4D45-BB0E-B44C20C824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9D4EA-F285-4AA8-992B-DBE27B76D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1026" name="Picture 2" descr="MobileNetV2 Explained | Papers With Code">
            <a:extLst>
              <a:ext uri="{FF2B5EF4-FFF2-40B4-BE49-F238E27FC236}">
                <a16:creationId xmlns:a16="http://schemas.microsoft.com/office/drawing/2014/main" id="{AAA9B4F5-E0DC-482D-B10C-50B131054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 bwMode="auto">
          <a:xfrm>
            <a:off x="6667502" y="1814809"/>
            <a:ext cx="4800600" cy="44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1F31D-67A8-4049-9B6E-E9B1456E0FAF}"/>
              </a:ext>
            </a:extLst>
          </p:cNvPr>
          <p:cNvSpPr/>
          <p:nvPr/>
        </p:nvSpPr>
        <p:spPr>
          <a:xfrm>
            <a:off x="6826928" y="1184494"/>
            <a:ext cx="4270159" cy="7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MobileNetV2 (Model overview)</a:t>
            </a:r>
          </a:p>
        </p:txBody>
      </p:sp>
    </p:spTree>
    <p:extLst>
      <p:ext uri="{BB962C8B-B14F-4D97-AF65-F5344CB8AC3E}">
        <p14:creationId xmlns:p14="http://schemas.microsoft.com/office/powerpoint/2010/main" val="18705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25703-82C4-42A5-BE38-15EFD2A3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879063"/>
            <a:ext cx="5288504" cy="610863"/>
          </a:xfrm>
        </p:spPr>
        <p:txBody>
          <a:bodyPr>
            <a:noAutofit/>
          </a:bodyPr>
          <a:lstStyle/>
          <a:p>
            <a:r>
              <a:rPr lang="en-IN" sz="2600" dirty="0"/>
              <a:t>Task 2: - Making of bounding 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38DCF-8C7D-4216-8EC6-686B1E0EEB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32325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I worked on TensorFlow environment. And used libraries like OpenCV, pandas, matplotlib,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Resized input image in (224 X 224 X 3)</a:t>
            </a:r>
          </a:p>
          <a:p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VGG 16 and MobileNetV2 and found that 2</a:t>
            </a:r>
            <a:r>
              <a:rPr lang="en-IN" b="1" baseline="30000" dirty="0">
                <a:solidFill>
                  <a:schemeClr val="bg1"/>
                </a:solidFill>
                <a:cs typeface="Arial" panose="020B0604020202020204" pitchFamily="34" charset="0"/>
              </a:rPr>
              <a:t>nd</a:t>
            </a: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 model give better result on testing and validation set</a:t>
            </a:r>
          </a:p>
          <a:p>
            <a:endParaRPr lang="en-IN" b="1" dirty="0">
              <a:solidFill>
                <a:srgbClr val="202124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C36FE-0DF1-4062-832F-B25B4AF2C54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21348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FB49B-5989-4E0E-9D5C-F0E1C56A7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D5C32-7075-489A-8E4C-DB03BF16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14"/>
          <a:stretch/>
        </p:blipFill>
        <p:spPr>
          <a:xfrm>
            <a:off x="5524500" y="2213884"/>
            <a:ext cx="6600179" cy="2976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F09F79-08AB-40E4-8A91-E8D9D390BCA4}"/>
              </a:ext>
            </a:extLst>
          </p:cNvPr>
          <p:cNvSpPr/>
          <p:nvPr/>
        </p:nvSpPr>
        <p:spPr>
          <a:xfrm>
            <a:off x="4154750" y="5655076"/>
            <a:ext cx="6276512" cy="79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P.S. Reshaping of image will not affect position of bounding boxes because X,Y,W,H coordinates</a:t>
            </a:r>
          </a:p>
        </p:txBody>
      </p:sp>
    </p:spTree>
    <p:extLst>
      <p:ext uri="{BB962C8B-B14F-4D97-AF65-F5344CB8AC3E}">
        <p14:creationId xmlns:p14="http://schemas.microsoft.com/office/powerpoint/2010/main" val="310315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5DE07-1D50-47FE-97A6-0077D3A0AFD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1191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A1734-DA1E-46FF-8329-6C529DC813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8" name="Picture 2" descr="Fig. A1. The standard VGG-16 network architecture as proposed in [32].... |  Download Scientific Diagram">
            <a:extLst>
              <a:ext uri="{FF2B5EF4-FFF2-40B4-BE49-F238E27FC236}">
                <a16:creationId xmlns:a16="http://schemas.microsoft.com/office/drawing/2014/main" id="{95C766A1-486D-4D35-AA59-8AD977F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" y="1080656"/>
            <a:ext cx="8805672" cy="512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3990B1-58D7-4CB7-BBA1-2A92522025AF}"/>
              </a:ext>
            </a:extLst>
          </p:cNvPr>
          <p:cNvSpPr/>
          <p:nvPr/>
        </p:nvSpPr>
        <p:spPr>
          <a:xfrm>
            <a:off x="3755136" y="400260"/>
            <a:ext cx="4425696" cy="1360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Vgg-16 model</a:t>
            </a:r>
          </a:p>
        </p:txBody>
      </p:sp>
    </p:spTree>
    <p:extLst>
      <p:ext uri="{BB962C8B-B14F-4D97-AF65-F5344CB8AC3E}">
        <p14:creationId xmlns:p14="http://schemas.microsoft.com/office/powerpoint/2010/main" val="31098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0F64F-7959-4D85-A5B4-62666261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A.) Pre-processing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F7C09-BCB5-470E-98AE-37B7BD547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703" y="2289362"/>
            <a:ext cx="3891378" cy="33124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same pre-processing technique as used in Task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task is only for bad images so I select all the images whose label is 1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One of the column name is “     </a:t>
            </a:r>
            <a:r>
              <a:rPr lang="en-IN" dirty="0" err="1"/>
              <a:t>index_id</a:t>
            </a:r>
            <a:r>
              <a:rPr lang="en-IN" dirty="0"/>
              <a:t>”. So due to problem in calling name I changed it to “</a:t>
            </a:r>
            <a:r>
              <a:rPr lang="en-IN" dirty="0" err="1"/>
              <a:t>index_id</a:t>
            </a:r>
            <a:r>
              <a:rPr lang="en-IN" dirty="0"/>
              <a:t>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5F21-8C5B-4320-B46B-9CAC66815C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AB410-A0A6-473E-ACC8-A78C482C19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371B5-C2F6-4C56-B9ED-B3DFD24AB9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2BEB-6CE4-4B64-8A6D-944AB589C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31974" r="15461" b="20777"/>
          <a:stretch/>
        </p:blipFill>
        <p:spPr>
          <a:xfrm>
            <a:off x="4566081" y="2175029"/>
            <a:ext cx="7625919" cy="3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84B09-6B49-41E5-81D7-46D5648D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B.) 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00EFB-72A4-4B27-91E2-9454E92F4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pre-trained weight with additional dense layer. Our final dense layer have 4 perceptron because we have to predict 4 values (X, Y, W, 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Adam optimizer and </a:t>
            </a:r>
            <a:r>
              <a:rPr lang="en-IN" dirty="0" err="1"/>
              <a:t>mse</a:t>
            </a:r>
            <a:r>
              <a:rPr lang="en-IN" dirty="0"/>
              <a:t> (mean square error)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Trained on 40 epochs and on 500 image dataset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930E6-DDC8-485A-9056-02D6B6661C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49479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18,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BE358-F6A2-4ED6-A723-46B4957EE2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89F2D-0BE4-4CC7-A100-FA1D422F1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48932" r="44587" b="16116"/>
          <a:stretch/>
        </p:blipFill>
        <p:spPr>
          <a:xfrm>
            <a:off x="6487302" y="2284704"/>
            <a:ext cx="5143501" cy="27998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3E9D0A-C8FB-42C2-9E60-41AA77C5BA4F}"/>
              </a:ext>
            </a:extLst>
          </p:cNvPr>
          <p:cNvSpPr/>
          <p:nvPr/>
        </p:nvSpPr>
        <p:spPr>
          <a:xfrm>
            <a:off x="6487302" y="1489926"/>
            <a:ext cx="4740675" cy="668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Summary of my model</a:t>
            </a:r>
          </a:p>
        </p:txBody>
      </p:sp>
    </p:spTree>
    <p:extLst>
      <p:ext uri="{BB962C8B-B14F-4D97-AF65-F5344CB8AC3E}">
        <p14:creationId xmlns:p14="http://schemas.microsoft.com/office/powerpoint/2010/main" val="62087826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975</TotalTime>
  <Words>606</Words>
  <Application>Microsoft Office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Wingdings</vt:lpstr>
      <vt:lpstr>Theme1</vt:lpstr>
      <vt:lpstr>Defect Detection in Fabric</vt:lpstr>
      <vt:lpstr>Task 1 : - Image classification</vt:lpstr>
      <vt:lpstr>A.) Pre-processing of Data</vt:lpstr>
      <vt:lpstr>B.) Model training</vt:lpstr>
      <vt:lpstr>C.) Making of csv</vt:lpstr>
      <vt:lpstr>Task 2: - Making of bounding box</vt:lpstr>
      <vt:lpstr>PowerPoint Presentation</vt:lpstr>
      <vt:lpstr>A.) Pre-processing of Data</vt:lpstr>
      <vt:lpstr>B.) Model training</vt:lpstr>
      <vt:lpstr>Accuracy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Detection in Fabric</dc:title>
  <dc:creator>Vishnu Kumar</dc:creator>
  <cp:lastModifiedBy>Satyam Kumar</cp:lastModifiedBy>
  <cp:revision>5</cp:revision>
  <dcterms:created xsi:type="dcterms:W3CDTF">2021-08-16T09:26:00Z</dcterms:created>
  <dcterms:modified xsi:type="dcterms:W3CDTF">2021-08-18T17:47:48Z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